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9"/>
  </p:notesMasterIdLst>
  <p:sldIdLst>
    <p:sldId id="256" r:id="rId2"/>
    <p:sldId id="257" r:id="rId3"/>
    <p:sldId id="281" r:id="rId4"/>
    <p:sldId id="367" r:id="rId5"/>
    <p:sldId id="326" r:id="rId6"/>
    <p:sldId id="269" r:id="rId7"/>
    <p:sldId id="368" r:id="rId8"/>
    <p:sldId id="327" r:id="rId9"/>
    <p:sldId id="328" r:id="rId10"/>
    <p:sldId id="357" r:id="rId11"/>
    <p:sldId id="361" r:id="rId12"/>
    <p:sldId id="362" r:id="rId13"/>
    <p:sldId id="363" r:id="rId14"/>
    <p:sldId id="364" r:id="rId15"/>
    <p:sldId id="329" r:id="rId16"/>
    <p:sldId id="270" r:id="rId17"/>
    <p:sldId id="332" r:id="rId18"/>
    <p:sldId id="330" r:id="rId19"/>
    <p:sldId id="333" r:id="rId20"/>
    <p:sldId id="334" r:id="rId21"/>
    <p:sldId id="335" r:id="rId22"/>
    <p:sldId id="336" r:id="rId23"/>
    <p:sldId id="337" r:id="rId24"/>
    <p:sldId id="338" r:id="rId25"/>
    <p:sldId id="344" r:id="rId26"/>
    <p:sldId id="365" r:id="rId27"/>
    <p:sldId id="339" r:id="rId28"/>
    <p:sldId id="340" r:id="rId29"/>
    <p:sldId id="345" r:id="rId30"/>
    <p:sldId id="346" r:id="rId31"/>
    <p:sldId id="366" r:id="rId32"/>
    <p:sldId id="341" r:id="rId33"/>
    <p:sldId id="342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43" r:id="rId45"/>
    <p:sldId id="358" r:id="rId46"/>
    <p:sldId id="360" r:id="rId47"/>
    <p:sldId id="369" r:id="rId4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66" d="100"/>
          <a:sy n="66" d="100"/>
        </p:scale>
        <p:origin x="1882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93A3F-1A48-42F1-8340-6C39F18D1B43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5FDA5-9BC3-44D8-BE2B-CEB1456F8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9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5FDA5-9BC3-44D8-BE2B-CEB1456F83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D882-D234-7525-0196-1841F217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EBEFF8-4604-2C24-6C0C-F760338E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52C23D-B791-223C-0EA8-C5BB2C81F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8813-54EA-61CA-344F-1EC3146E4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5FDA5-9BC3-44D8-BE2B-CEB1456F83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4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7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2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30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1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381000"/>
            <a:ext cx="8366125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2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81022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0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388000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6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1783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3704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875" y="381000"/>
            <a:ext cx="836612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296147" y="27801"/>
            <a:ext cx="1800000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OSLAB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" y="6576851"/>
            <a:ext cx="941292" cy="2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990000"/>
        </a:buClr>
        <a:buSzPct val="100000"/>
        <a:buFontTx/>
        <a:buChar char="■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1D42D-A2A7-D8B1-8974-9FA28259A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ZNS SSD</a:t>
            </a:r>
            <a:r>
              <a:rPr lang="ko-KR" altLang="en-US" dirty="0"/>
              <a:t>를 지원하는 </a:t>
            </a:r>
            <a:br>
              <a:rPr lang="en-US" altLang="ko-KR" dirty="0"/>
            </a:br>
            <a:r>
              <a:rPr lang="en-US" altLang="ko-KR" dirty="0"/>
              <a:t>POSIX </a:t>
            </a:r>
            <a:r>
              <a:rPr lang="ko-KR" altLang="en-US" dirty="0"/>
              <a:t>파일 </a:t>
            </a:r>
            <a:r>
              <a:rPr lang="ko-KR" altLang="en-US"/>
              <a:t>시스템 개발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0F812D-9E38-74C1-B6F8-4F20ACBD7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</a:t>
            </a:r>
            <a:r>
              <a:rPr lang="en-US" altLang="ko-KR" dirty="0"/>
              <a:t>:</a:t>
            </a:r>
            <a:r>
              <a:rPr lang="ko-KR" altLang="en-US" dirty="0"/>
              <a:t> 호두마루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71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3996-A815-F336-38F1-8F3DBB39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A68B-4566-8846-B24E-F6FD47D3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2841977"/>
            <a:ext cx="8366125" cy="762000"/>
          </a:xfrm>
        </p:spPr>
        <p:txBody>
          <a:bodyPr/>
          <a:lstStyle/>
          <a:p>
            <a:pPr algn="ctr"/>
            <a:r>
              <a:rPr lang="en-US" altLang="ko-KR" dirty="0"/>
              <a:t>2.</a:t>
            </a:r>
            <a:r>
              <a:rPr lang="ko-KR" altLang="en-US" dirty="0"/>
              <a:t>시스템 설계</a:t>
            </a:r>
          </a:p>
        </p:txBody>
      </p:sp>
    </p:spTree>
    <p:extLst>
      <p:ext uri="{BB962C8B-B14F-4D97-AF65-F5344CB8AC3E}">
        <p14:creationId xmlns:p14="http://schemas.microsoft.com/office/powerpoint/2010/main" val="169838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8285-E120-09EB-EAB7-4B682CD15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54D6A-EECF-7DB0-32E0-5BB0929B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mapping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BC74703-928C-4F5E-6DBB-F8A5E7DDE8D4}"/>
              </a:ext>
            </a:extLst>
          </p:cNvPr>
          <p:cNvSpPr txBox="1">
            <a:spLocks/>
          </p:cNvSpPr>
          <p:nvPr/>
        </p:nvSpPr>
        <p:spPr bwMode="auto">
          <a:xfrm>
            <a:off x="396875" y="1487076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kern="0" dirty="0" err="1"/>
              <a:t>아이노드나</a:t>
            </a:r>
            <a:r>
              <a:rPr lang="ko-KR" altLang="en-US" sz="2400" kern="0" dirty="0"/>
              <a:t> 데이터 블록의 논리 주소와 물리 주소의 매핑 관계를 담는다</a:t>
            </a:r>
            <a:r>
              <a:rPr lang="en-US" altLang="ko-KR" sz="2400" kern="0" dirty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kern="0"/>
          </a:p>
          <a:p>
            <a:pPr marL="342900" indent="-342900">
              <a:buFontTx/>
              <a:buChar char="-"/>
            </a:pPr>
            <a:r>
              <a:rPr lang="ko-KR" altLang="en-US" sz="2400" kern="0"/>
              <a:t>데이터 블록이나 아이노드가 업데이트되며 위치가 변해도</a:t>
            </a:r>
            <a:r>
              <a:rPr lang="en-US" altLang="ko-KR" sz="2400" kern="0"/>
              <a:t>, </a:t>
            </a:r>
            <a:r>
              <a:rPr lang="ko-KR" altLang="en-US" sz="2400" kern="0"/>
              <a:t>매핑 테이블만 업데이트하면 된다</a:t>
            </a:r>
            <a:r>
              <a:rPr lang="en-US" altLang="ko-KR" sz="2400" ker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4BF724-41CD-C6C7-DAF2-9820CD89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99" y="3909219"/>
            <a:ext cx="4503801" cy="26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2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C9051-5F02-1129-75BD-B327C342A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2025-17CE-AE8D-5007-38C4A9BC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쓰기 포인터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690B0CA-4F03-DCBF-C7B2-9876059E51F3}"/>
              </a:ext>
            </a:extLst>
          </p:cNvPr>
          <p:cNvSpPr txBox="1">
            <a:spLocks/>
          </p:cNvSpPr>
          <p:nvPr/>
        </p:nvSpPr>
        <p:spPr bwMode="auto">
          <a:xfrm>
            <a:off x="396875" y="1487076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400" kern="0" dirty="0"/>
              <a:t>ZNS SSD </a:t>
            </a:r>
            <a:r>
              <a:rPr lang="ko-KR" altLang="en-US" sz="2400" kern="0" dirty="0"/>
              <a:t>장치에서 다음에 쓰여질 물리 주소를 가리키는 역할을 한다</a:t>
            </a:r>
            <a:r>
              <a:rPr lang="en-US" altLang="ko-KR" sz="2400" kern="0" dirty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  <a:p>
            <a:pPr marL="342900" indent="-342900">
              <a:buFontTx/>
              <a:buChar char="-"/>
            </a:pPr>
            <a:r>
              <a:rPr lang="ko-KR" altLang="en-US" sz="2400" kern="0" dirty="0"/>
              <a:t>쓰기가 완료될 때마다 쓰기 포인터는 자동으로 이동하며</a:t>
            </a:r>
            <a:r>
              <a:rPr lang="en-US" altLang="ko-KR" sz="2400" kern="0" dirty="0"/>
              <a:t>, </a:t>
            </a:r>
            <a:r>
              <a:rPr lang="ko-KR" altLang="en-US" sz="2400" kern="0" dirty="0"/>
              <a:t>이를 통해 여러 </a:t>
            </a:r>
            <a:r>
              <a:rPr lang="ko-KR" altLang="en-US" sz="2400" kern="0" dirty="0" err="1"/>
              <a:t>존들을</a:t>
            </a:r>
            <a:r>
              <a:rPr lang="ko-KR" altLang="en-US" sz="2400" kern="0" dirty="0"/>
              <a:t> 하나의 순차 쓰기 구역으로 묶는다</a:t>
            </a:r>
            <a:r>
              <a:rPr lang="en-US" altLang="ko-KR" sz="2400" kern="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F211A0D-6F8D-6E07-3F8F-E0D2165C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152711"/>
            <a:ext cx="57340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9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A11F8-6F59-4BB8-C5B9-27F86B7F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F770F-F984-3519-EC5D-520DB920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7EC5349-E76D-9779-C0AE-BD1CE4A9BBAB}"/>
              </a:ext>
            </a:extLst>
          </p:cNvPr>
          <p:cNvSpPr txBox="1">
            <a:spLocks/>
          </p:cNvSpPr>
          <p:nvPr/>
        </p:nvSpPr>
        <p:spPr bwMode="auto">
          <a:xfrm>
            <a:off x="396875" y="1487076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kern="0" dirty="0"/>
              <a:t>사용자가 파일에 기록한 </a:t>
            </a:r>
            <a:r>
              <a:rPr lang="en-US" altLang="ko-KR" sz="2400" kern="0" dirty="0"/>
              <a:t>payload </a:t>
            </a:r>
            <a:r>
              <a:rPr lang="ko-KR" altLang="en-US" sz="2400" kern="0" dirty="0"/>
              <a:t>데이터가 담기는 </a:t>
            </a:r>
            <a:r>
              <a:rPr lang="en-US" altLang="ko-KR" sz="2400" kern="0" dirty="0"/>
              <a:t>direct block</a:t>
            </a:r>
            <a:r>
              <a:rPr lang="ko-KR" altLang="en-US" sz="2400" kern="0" dirty="0"/>
              <a:t>과</a:t>
            </a:r>
            <a:r>
              <a:rPr lang="en-US" altLang="ko-KR" sz="2400" kern="0" dirty="0"/>
              <a:t>, </a:t>
            </a:r>
            <a:r>
              <a:rPr lang="ko-KR" altLang="en-US" sz="2400" kern="0" dirty="0"/>
              <a:t>이들을 가리키는 논리 주소 데이터가 담긴 </a:t>
            </a:r>
            <a:r>
              <a:rPr lang="en-US" altLang="ko-KR" sz="2400" kern="0"/>
              <a:t>indirect block</a:t>
            </a:r>
            <a:r>
              <a:rPr lang="ko-KR" altLang="en-US" sz="2400" kern="0"/>
              <a:t>으로 </a:t>
            </a:r>
            <a:r>
              <a:rPr lang="ko-KR" altLang="en-US" sz="2400" kern="0" dirty="0"/>
              <a:t>나뉜다</a:t>
            </a:r>
            <a:r>
              <a:rPr lang="en-US" altLang="ko-KR" sz="2400" kern="0" dirty="0"/>
              <a:t>.</a:t>
            </a:r>
          </a:p>
          <a:p>
            <a:pPr marL="0" indent="0"/>
            <a:endParaRPr lang="en-US" altLang="ko-KR" sz="2400" kern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D3E6FF-9A33-4198-B1FD-95C695D9E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79" y="3429000"/>
            <a:ext cx="3794316" cy="291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8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FCAC8-7430-F6D9-0705-588B581B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B4A5-CED7-C6C2-B0B1-54DAA1E4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아이노드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A01302F-0929-F838-FE74-6E20E0D981A5}"/>
              </a:ext>
            </a:extLst>
          </p:cNvPr>
          <p:cNvSpPr txBox="1">
            <a:spLocks/>
          </p:cNvSpPr>
          <p:nvPr/>
        </p:nvSpPr>
        <p:spPr bwMode="auto">
          <a:xfrm>
            <a:off x="396875" y="1487076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kern="0" dirty="0"/>
              <a:t>멀티 레벨 인덱스 구조를 기반으로 데이터 블록을 관리한다</a:t>
            </a:r>
            <a:r>
              <a:rPr lang="en-US" altLang="ko-KR" sz="2400" kern="0" dirty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  <a:p>
            <a:pPr marL="342900" indent="-342900">
              <a:buFontTx/>
              <a:buChar char="-"/>
            </a:pPr>
            <a:r>
              <a:rPr lang="ko-KR" altLang="en-US" sz="2400" kern="0" dirty="0"/>
              <a:t>논리 주소의 크기를 </a:t>
            </a:r>
            <a:r>
              <a:rPr lang="en-US" altLang="ko-KR" sz="2400" kern="0" dirty="0"/>
              <a:t>4Byte,</a:t>
            </a:r>
            <a:r>
              <a:rPr lang="ko-KR" altLang="en-US" sz="2400" kern="0" dirty="0"/>
              <a:t> 데이터 블록 크기를 </a:t>
            </a:r>
            <a:r>
              <a:rPr lang="en-US" altLang="ko-KR" sz="2400" kern="0" dirty="0"/>
              <a:t>4KB</a:t>
            </a:r>
            <a:r>
              <a:rPr lang="ko-KR" altLang="en-US" sz="2400" kern="0" dirty="0"/>
              <a:t>로 설정하였기에</a:t>
            </a:r>
            <a:r>
              <a:rPr lang="en-US" altLang="ko-KR" sz="2400" kern="0" dirty="0"/>
              <a:t>, </a:t>
            </a:r>
            <a:r>
              <a:rPr lang="ko-KR" altLang="en-US" sz="2400" kern="0" dirty="0"/>
              <a:t>하나의 파일 </a:t>
            </a:r>
            <a:r>
              <a:rPr lang="ko-KR" altLang="en-US" sz="2400" kern="0" dirty="0" err="1"/>
              <a:t>아이노드의</a:t>
            </a:r>
            <a:r>
              <a:rPr lang="ko-KR" altLang="en-US" sz="2400" kern="0" dirty="0"/>
              <a:t> 최대 크기는 약 </a:t>
            </a:r>
            <a:r>
              <a:rPr lang="en-US" altLang="ko-KR" sz="2400" kern="0" dirty="0"/>
              <a:t>4TB</a:t>
            </a:r>
            <a:r>
              <a:rPr lang="ko-KR" altLang="en-US" sz="2400" kern="0" dirty="0"/>
              <a:t>이다</a:t>
            </a:r>
            <a:r>
              <a:rPr lang="en-US" altLang="ko-KR" sz="2400" kern="0" dirty="0"/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64DC00-A6BD-C38A-4AE4-FA984FEE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79" y="3808635"/>
            <a:ext cx="5427345" cy="280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18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4A2DC-602E-FF9C-BC1D-FACCC7642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67F07-B2B3-D3CF-90A5-01C8C29F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2841977"/>
            <a:ext cx="8366125" cy="762000"/>
          </a:xfrm>
        </p:spPr>
        <p:txBody>
          <a:bodyPr/>
          <a:lstStyle/>
          <a:p>
            <a:pPr algn="ctr"/>
            <a:r>
              <a:rPr lang="en-US" altLang="ko-KR" dirty="0"/>
              <a:t>3.</a:t>
            </a:r>
            <a:r>
              <a:rPr lang="ko-KR" altLang="en-US" dirty="0"/>
              <a:t>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103743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41CD-BE8A-229B-7710-29D44D5E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2D484-EF23-0895-DA56-3F3D3AEC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상태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D8662F2-2709-D200-F2D3-A095EE8F178B}"/>
              </a:ext>
            </a:extLst>
          </p:cNvPr>
          <p:cNvSpPr txBox="1">
            <a:spLocks/>
          </p:cNvSpPr>
          <p:nvPr/>
        </p:nvSpPr>
        <p:spPr bwMode="auto">
          <a:xfrm>
            <a:off x="396875" y="1884681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ko-KR" altLang="en-US" sz="2400" kern="0" dirty="0"/>
              <a:t>시나리오</a:t>
            </a:r>
            <a:r>
              <a:rPr lang="en-US" altLang="ko-KR" sz="2400" kern="0" dirty="0"/>
              <a:t>: </a:t>
            </a:r>
            <a:r>
              <a:rPr lang="ko-KR" altLang="en-US" sz="2400" kern="0" dirty="0"/>
              <a:t>마운트 시점</a:t>
            </a:r>
            <a:endParaRPr lang="en-US" altLang="ko-KR" sz="2400" kern="0" dirty="0"/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en-US" altLang="ko-KR" sz="2400" kern="0" dirty="0"/>
              <a:t>in-memory mapping</a:t>
            </a:r>
            <a:r>
              <a:rPr lang="ko-KR" altLang="en-US" sz="2400" kern="0" dirty="0"/>
              <a:t> </a:t>
            </a:r>
            <a:r>
              <a:rPr lang="en-US" altLang="ko-KR" sz="2400" kern="0" dirty="0"/>
              <a:t>info</a:t>
            </a:r>
            <a:r>
              <a:rPr lang="ko-KR" altLang="en-US" sz="2400" kern="0" dirty="0"/>
              <a:t>를 생성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루트 </a:t>
            </a:r>
            <a:r>
              <a:rPr lang="ko-KR" altLang="en-US" sz="2400" kern="0" dirty="0" err="1"/>
              <a:t>아이노드</a:t>
            </a:r>
            <a:r>
              <a:rPr lang="ko-KR" altLang="en-US" sz="2400" kern="0" dirty="0"/>
              <a:t> 쓰기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35316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80172-4466-E8AF-CFB2-25305B1A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579B-FC86-67E7-072F-C77E7C55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상태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2C9AD9C-DCF5-F80A-F3B9-F8808D6CDF8D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in-memory mapping</a:t>
            </a:r>
            <a:r>
              <a:rPr lang="ko-KR" altLang="en-US" sz="2400" kern="0" dirty="0"/>
              <a:t> </a:t>
            </a:r>
            <a:r>
              <a:rPr lang="en-US" altLang="ko-KR" sz="2400" kern="0" dirty="0"/>
              <a:t>info</a:t>
            </a:r>
            <a:r>
              <a:rPr lang="ko-KR" altLang="en-US" sz="2400" kern="0" dirty="0"/>
              <a:t>를 생성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22756-2CD0-3E9E-3E95-7C780795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2389" y="2330058"/>
            <a:ext cx="6819221" cy="34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8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5A980-CA9C-6B4C-EA1E-07910E6B3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FF718-6C87-8673-1E0E-727E9BB6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상태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0FC88B3-38CA-64B2-2B36-4F1D274BADF1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</a:t>
            </a:r>
            <a:r>
              <a:rPr lang="ko-KR" altLang="en-US" sz="2400" kern="0" dirty="0"/>
              <a:t>루트 </a:t>
            </a:r>
            <a:r>
              <a:rPr lang="ko-KR" altLang="en-US" sz="2400" kern="0" dirty="0" err="1"/>
              <a:t>아이노드</a:t>
            </a:r>
            <a:r>
              <a:rPr lang="ko-KR" altLang="en-US" sz="2400" kern="0" dirty="0"/>
              <a:t> 쓰기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1907A-5204-1FBF-5B35-E5A6FF6F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2389" y="2330058"/>
            <a:ext cx="6819221" cy="34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0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C09AC-93BE-BD5F-AC4C-350F0B32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31A1E-71A1-4CD1-8BD9-541AB46A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생성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1237AA6-148B-2424-A656-449F3A04093E}"/>
              </a:ext>
            </a:extLst>
          </p:cNvPr>
          <p:cNvSpPr txBox="1">
            <a:spLocks/>
          </p:cNvSpPr>
          <p:nvPr/>
        </p:nvSpPr>
        <p:spPr bwMode="auto">
          <a:xfrm>
            <a:off x="396875" y="1884681"/>
            <a:ext cx="8366125" cy="383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ko-KR" altLang="en-US" sz="2400" kern="0" dirty="0"/>
              <a:t>시나리오</a:t>
            </a:r>
            <a:r>
              <a:rPr lang="en-US" altLang="ko-KR" sz="2400" kern="0" dirty="0"/>
              <a:t>: touch a.txt</a:t>
            </a:r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en-US" altLang="ko-KR" sz="2400" kern="0" dirty="0"/>
              <a:t>a.txt</a:t>
            </a:r>
            <a:r>
              <a:rPr lang="ko-KR" altLang="en-US" sz="2400" kern="0" dirty="0"/>
              <a:t>의 </a:t>
            </a:r>
            <a:r>
              <a:rPr lang="ko-KR" altLang="en-US" sz="2400" kern="0" dirty="0" err="1"/>
              <a:t>아이노드</a:t>
            </a:r>
            <a:r>
              <a:rPr lang="ko-KR" altLang="en-US" sz="2400" kern="0" dirty="0"/>
              <a:t> 생성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이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가리키는 </a:t>
            </a:r>
            <a:r>
              <a:rPr lang="en-US" altLang="ko-KR" sz="2400" kern="0" dirty="0"/>
              <a:t>directory entry </a:t>
            </a:r>
            <a:r>
              <a:rPr lang="ko-KR" altLang="en-US" sz="2400" kern="0" dirty="0"/>
              <a:t>생성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이</a:t>
            </a:r>
            <a:r>
              <a:rPr lang="en-US" altLang="ko-KR" sz="2400" kern="0" dirty="0"/>
              <a:t>directory entry</a:t>
            </a:r>
            <a:r>
              <a:rPr lang="ko-KR" altLang="en-US" sz="2400" kern="0" dirty="0"/>
              <a:t>를 가리키도록 루트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수정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314721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15F83-60FD-33C9-3203-A4038D10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CB92D09-8B4A-1C90-196E-BF5F184131F4}"/>
              </a:ext>
            </a:extLst>
          </p:cNvPr>
          <p:cNvSpPr txBox="1">
            <a:spLocks/>
          </p:cNvSpPr>
          <p:nvPr/>
        </p:nvSpPr>
        <p:spPr bwMode="auto">
          <a:xfrm>
            <a:off x="396875" y="1691641"/>
            <a:ext cx="8366125" cy="404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400" kern="0" dirty="0"/>
              <a:t>과제 개요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시스템 설계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시스템 구현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endParaRPr lang="en-US" altLang="ko-KR" sz="2400" kern="0" dirty="0"/>
          </a:p>
          <a:p>
            <a:pPr marL="457200" indent="-457200">
              <a:buFontTx/>
              <a:buAutoNum type="arabicPeriod"/>
            </a:pPr>
            <a:r>
              <a:rPr lang="ko-KR" altLang="en-US" sz="2400" dirty="0"/>
              <a:t>과제 결과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397122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D28B-6A9E-17B2-D851-DE57D1C99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9EDC2-1711-7CEC-9012-00E8E53B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생성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F7C5E2B-27D5-1A3A-F6DF-E3BEE5CB6947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a.txt</a:t>
            </a:r>
            <a:r>
              <a:rPr lang="ko-KR" altLang="en-US" sz="2400" kern="0" dirty="0"/>
              <a:t>의 </a:t>
            </a:r>
            <a:r>
              <a:rPr lang="ko-KR" altLang="en-US" sz="2400" kern="0" dirty="0" err="1"/>
              <a:t>아이노드</a:t>
            </a:r>
            <a:r>
              <a:rPr lang="ko-KR" altLang="en-US" sz="2400" kern="0" dirty="0"/>
              <a:t> 생성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CCF60E-83DC-699E-CB2F-5831E724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1" y="2330058"/>
            <a:ext cx="6767997" cy="34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3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AA62-D937-329E-E591-3308B5DF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728B8-7E1C-55AE-B9FF-8EFB6F2D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생성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53C0313-4F44-0E03-7EFB-EA2FC735E8A2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a.txt</a:t>
            </a:r>
            <a:r>
              <a:rPr lang="ko-KR" altLang="en-US" sz="2400" kern="0" dirty="0"/>
              <a:t>의</a:t>
            </a:r>
            <a:r>
              <a:rPr lang="en-US" altLang="ko-KR" sz="2400" kern="0" dirty="0"/>
              <a:t>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가리키는 </a:t>
            </a:r>
            <a:r>
              <a:rPr lang="en-US" altLang="ko-KR" sz="2400" kern="0" dirty="0"/>
              <a:t>directory entry </a:t>
            </a:r>
            <a:r>
              <a:rPr lang="ko-KR" altLang="en-US" sz="2400" kern="0" dirty="0"/>
              <a:t>생성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E1AF2-3EA2-AE0E-F64A-37E9C065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1" y="2330058"/>
            <a:ext cx="6767997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71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63B52-9564-C079-7087-B043B289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A39A0-80AF-AC8C-8AD2-75E3BEC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생성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DCC655F-A019-B7E9-7D53-CAF758274094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3. directory entry</a:t>
            </a:r>
            <a:r>
              <a:rPr lang="ko-KR" altLang="en-US" sz="2400" kern="0" dirty="0"/>
              <a:t>를 가리키도록 루트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수정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FF301-2535-EAA3-1D78-A896FB91C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2" y="2330058"/>
            <a:ext cx="6767995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4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90BD1-76CB-767A-4920-C2FAB55DA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D20D2-ABE5-7BB2-E54C-0ADE5D01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617CD1-628C-2ED1-A5FA-A19B0EE5891C}"/>
              </a:ext>
            </a:extLst>
          </p:cNvPr>
          <p:cNvSpPr txBox="1">
            <a:spLocks/>
          </p:cNvSpPr>
          <p:nvPr/>
        </p:nvSpPr>
        <p:spPr bwMode="auto">
          <a:xfrm>
            <a:off x="396875" y="1884681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ko-KR" altLang="en-US" sz="2400" kern="0" dirty="0"/>
              <a:t>시나리오</a:t>
            </a:r>
            <a:r>
              <a:rPr lang="en-US" altLang="ko-KR" sz="2400" kern="0" dirty="0"/>
              <a:t>: echo </a:t>
            </a:r>
            <a:r>
              <a:rPr lang="en-US" altLang="ko-KR" sz="2400" kern="0" dirty="0" err="1"/>
              <a:t>aaa</a:t>
            </a:r>
            <a:r>
              <a:rPr lang="en-US" altLang="ko-KR" sz="2400" kern="0" dirty="0"/>
              <a:t> &gt; a.txt</a:t>
            </a:r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쓰고자 하는</a:t>
            </a:r>
            <a:r>
              <a:rPr lang="en-US" altLang="ko-KR" sz="2400" kern="0" dirty="0"/>
              <a:t> </a:t>
            </a:r>
            <a:r>
              <a:rPr lang="ko-KR" altLang="en-US" sz="2400" kern="0" dirty="0"/>
              <a:t>내용이 반영된 데이터 블록 생성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해당 데이터 블록을 가리키도록 </a:t>
            </a:r>
            <a:r>
              <a:rPr lang="en-US" altLang="ko-KR" sz="2400" kern="0" dirty="0"/>
              <a:t>a.txt</a:t>
            </a:r>
            <a:r>
              <a:rPr lang="ko-KR" altLang="en-US" sz="2400" kern="0" dirty="0"/>
              <a:t>의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수정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쓰기 요청 길이를 다 소진할 때까지 위 과정을 반복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357508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9C52-D434-8519-AE93-742A8D8F1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07DD8-CB7F-035C-FD69-0406B6F9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3560994-E1E8-ADFA-0746-969B48F42A84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</a:t>
            </a:r>
            <a:r>
              <a:rPr lang="ko-KR" altLang="en-US" sz="2400" kern="0" dirty="0"/>
              <a:t>쓰고자 하는</a:t>
            </a:r>
            <a:r>
              <a:rPr lang="en-US" altLang="ko-KR" sz="2400" kern="0" dirty="0"/>
              <a:t> </a:t>
            </a:r>
            <a:r>
              <a:rPr lang="ko-KR" altLang="en-US" sz="2400" kern="0" dirty="0"/>
              <a:t>내용이 반영된 데이터 블록 생성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81F523-5C91-106E-D27A-F86D0D73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1" y="2330058"/>
            <a:ext cx="6767997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97E94-AC1E-7DFA-7DCF-CA141CEA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AA885-2495-8AFA-AEA9-1928A81F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307AC6F-B926-A7FD-20CB-AE9FB5E3A171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</a:t>
            </a:r>
            <a:r>
              <a:rPr lang="ko-KR" altLang="en-US" sz="2400" kern="0" dirty="0"/>
              <a:t>해당 데이터 블록을 가리키도록 </a:t>
            </a:r>
            <a:r>
              <a:rPr lang="en-US" altLang="ko-KR" sz="2400" kern="0" dirty="0"/>
              <a:t>a.txt</a:t>
            </a:r>
            <a:r>
              <a:rPr lang="ko-KR" altLang="en-US" sz="2400" kern="0" dirty="0"/>
              <a:t>의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수정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C65C0F-A1E1-1277-CFF2-E41FB552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1" y="2330058"/>
            <a:ext cx="6767997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6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8C13-762D-2B51-5ECD-6C31E3E5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E9B08-1449-0290-C203-110FE9BE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AC799C6-CA28-68C8-40F1-50969A093716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3. </a:t>
            </a:r>
            <a:r>
              <a:rPr lang="ko-KR" altLang="en-US" sz="2400" kern="0" dirty="0"/>
              <a:t>쓰기 요청 길이를 다 소진할 때까지 앞선 과정을 반복</a:t>
            </a:r>
            <a:endParaRPr lang="en-US" altLang="ko-KR" sz="2400" kern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098C2D-6B25-D3B1-9A95-B78256D2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67" y="2040789"/>
            <a:ext cx="4660731" cy="443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7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9C2C7-47E6-3250-834C-D4D911B0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2EE1-52CF-68BC-15F9-E379255A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2137ABF-7F10-29C3-75CD-4970BAAA5C63}"/>
              </a:ext>
            </a:extLst>
          </p:cNvPr>
          <p:cNvSpPr txBox="1">
            <a:spLocks/>
          </p:cNvSpPr>
          <p:nvPr/>
        </p:nvSpPr>
        <p:spPr bwMode="auto">
          <a:xfrm>
            <a:off x="396875" y="1884681"/>
            <a:ext cx="8366125" cy="325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ko-KR" altLang="en-US" sz="2400" kern="0" dirty="0"/>
              <a:t>시나리오</a:t>
            </a:r>
            <a:r>
              <a:rPr lang="en-US" altLang="ko-KR" sz="2400" kern="0" dirty="0"/>
              <a:t>: cat a.txt</a:t>
            </a:r>
          </a:p>
          <a:p>
            <a:pPr marL="342900" indent="-342900">
              <a:buFontTx/>
              <a:buChar char="-"/>
            </a:pP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현재 루트 디렉토리 속 </a:t>
            </a:r>
            <a:r>
              <a:rPr lang="en-US" altLang="ko-KR" sz="2400" kern="0" dirty="0"/>
              <a:t>a.txt</a:t>
            </a:r>
            <a:r>
              <a:rPr lang="ko-KR" altLang="en-US" sz="2400" kern="0" dirty="0"/>
              <a:t>의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찾기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en-US" altLang="ko-KR" sz="2400" kern="0" dirty="0"/>
              <a:t>a.txt </a:t>
            </a:r>
            <a:r>
              <a:rPr lang="ko-KR" altLang="en-US" sz="2400" kern="0" dirty="0" err="1"/>
              <a:t>아이노드가</a:t>
            </a:r>
            <a:r>
              <a:rPr lang="ko-KR" altLang="en-US" sz="2400" kern="0" dirty="0"/>
              <a:t> 가리키는 데이터 블록을 찾기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데이터 블록 속 원하는 오프셋 지점의 데이터를 읽어오기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읽기 요청 길이를 모두 소진할 때까지 위 과정을 반복</a:t>
            </a:r>
          </a:p>
        </p:txBody>
      </p:sp>
    </p:spTree>
    <p:extLst>
      <p:ext uri="{BB962C8B-B14F-4D97-AF65-F5344CB8AC3E}">
        <p14:creationId xmlns:p14="http://schemas.microsoft.com/office/powerpoint/2010/main" val="8027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0622-72E9-A152-3492-5DB221B2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7C683-66FA-2CC7-37F0-F046DBFE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8E281B2-52A4-E5B4-0CEA-04578C9B2B03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</a:t>
            </a:r>
            <a:r>
              <a:rPr lang="ko-KR" altLang="en-US" sz="2400" kern="0" dirty="0"/>
              <a:t>현재 디렉토리</a:t>
            </a:r>
            <a:r>
              <a:rPr lang="en-US" altLang="ko-KR" sz="2400" kern="0" dirty="0"/>
              <a:t>(</a:t>
            </a:r>
            <a:r>
              <a:rPr lang="ko-KR" altLang="en-US" sz="2400" kern="0" dirty="0"/>
              <a:t>루트</a:t>
            </a:r>
            <a:r>
              <a:rPr lang="en-US" altLang="ko-KR" sz="2400" kern="0" dirty="0"/>
              <a:t>)</a:t>
            </a:r>
            <a:r>
              <a:rPr lang="ko-KR" altLang="en-US" sz="2400" kern="0" dirty="0"/>
              <a:t> 속 </a:t>
            </a:r>
            <a:r>
              <a:rPr lang="en-US" altLang="ko-KR" sz="2400" kern="0" dirty="0"/>
              <a:t>a.txt</a:t>
            </a:r>
            <a:r>
              <a:rPr lang="ko-KR" altLang="en-US" sz="2400" kern="0" dirty="0"/>
              <a:t>의 </a:t>
            </a:r>
            <a:r>
              <a:rPr lang="ko-KR" altLang="en-US" sz="2400" kern="0" dirty="0" err="1"/>
              <a:t>아이노드를</a:t>
            </a:r>
            <a:r>
              <a:rPr lang="ko-KR" altLang="en-US" sz="2400" kern="0" dirty="0"/>
              <a:t> 찾기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10A94-557F-E714-3B77-47E046CF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1" y="2330058"/>
            <a:ext cx="6767997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7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96FD3-C56E-7982-BA7B-E47E01E8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BCB6-D8D9-AA54-6209-395A7791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BF9E3D-5B55-B6B9-91DD-1D147592E867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a.txt </a:t>
            </a:r>
            <a:r>
              <a:rPr lang="ko-KR" altLang="en-US" sz="2400" kern="0" dirty="0" err="1"/>
              <a:t>아이노드가</a:t>
            </a:r>
            <a:r>
              <a:rPr lang="ko-KR" altLang="en-US" sz="2400" kern="0" dirty="0"/>
              <a:t> 가리키는 데이터 블록을 찾기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91AEB-84F7-54F5-FECE-AE94FE44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2" y="2330058"/>
            <a:ext cx="6767995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8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CC212-79A8-E852-B53F-EBD567BC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2841977"/>
            <a:ext cx="8366125" cy="762000"/>
          </a:xfrm>
        </p:spPr>
        <p:txBody>
          <a:bodyPr/>
          <a:lstStyle/>
          <a:p>
            <a:pPr algn="ctr"/>
            <a:r>
              <a:rPr lang="en-US" altLang="ko-KR"/>
              <a:t>1.</a:t>
            </a:r>
            <a:r>
              <a:rPr lang="ko-KR" altLang="en-US"/>
              <a:t>과제 개요</a:t>
            </a:r>
          </a:p>
        </p:txBody>
      </p:sp>
    </p:spTree>
    <p:extLst>
      <p:ext uri="{BB962C8B-B14F-4D97-AF65-F5344CB8AC3E}">
        <p14:creationId xmlns:p14="http://schemas.microsoft.com/office/powerpoint/2010/main" val="2268456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9044-3DB3-7B7D-C27D-08D528F68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83233-8B42-7137-E6A7-AFFE9B29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4C8682A-6EFC-D3B6-5E69-E02CB6411703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3. </a:t>
            </a:r>
            <a:r>
              <a:rPr lang="ko-KR" altLang="en-US" sz="2400" kern="0" dirty="0"/>
              <a:t>데이터 블록 속 원하는 오프셋 지점의 데이터를 읽어오기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892E41-CB61-3107-782D-A6B36980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8002" y="2624634"/>
            <a:ext cx="6767995" cy="28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3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30D2-97F5-9592-F7F4-22E25534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FCC8C-DFCD-A075-9AFB-40D521C9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63484D9-8D36-4285-735E-2F64ED4B747C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4. </a:t>
            </a:r>
            <a:r>
              <a:rPr lang="ko-KR" altLang="en-US" sz="2400" kern="0" dirty="0"/>
              <a:t>읽기 요청 길이를 모두 소진할 때까지 앞선 과정을 반복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A9FE4A-3953-2F0E-0341-CA607C43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040789"/>
            <a:ext cx="57340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86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FB92-5ACC-BC92-D13C-08C1F5CA2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40DF9-56DC-1764-7718-CA968652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2989D7A-07F0-69F4-29BD-0AF3948E1FDF}"/>
              </a:ext>
            </a:extLst>
          </p:cNvPr>
          <p:cNvSpPr txBox="1">
            <a:spLocks/>
          </p:cNvSpPr>
          <p:nvPr/>
        </p:nvSpPr>
        <p:spPr bwMode="auto">
          <a:xfrm>
            <a:off x="396875" y="1884681"/>
            <a:ext cx="8366125" cy="232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ko-KR" altLang="en-US" sz="2400" kern="0" dirty="0"/>
              <a:t>시나리오</a:t>
            </a:r>
            <a:r>
              <a:rPr lang="en-US" altLang="ko-KR" sz="2400" kern="0" dirty="0"/>
              <a:t>: garbage collection </a:t>
            </a:r>
            <a:r>
              <a:rPr lang="ko-KR" altLang="en-US" sz="2400" kern="0" dirty="0"/>
              <a:t>기능 </a:t>
            </a:r>
            <a:r>
              <a:rPr lang="ko-KR" altLang="en-US" sz="2400" kern="0" dirty="0" err="1"/>
              <a:t>호출시</a:t>
            </a:r>
            <a:endParaRPr lang="en-US" altLang="ko-KR" sz="2400" kern="0" dirty="0"/>
          </a:p>
          <a:p>
            <a:pPr marL="0" indent="0"/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유효한 데이터들을 모으기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en-US" altLang="ko-KR" sz="2400" kern="0" dirty="0"/>
              <a:t>zone </a:t>
            </a:r>
            <a:r>
              <a:rPr lang="ko-KR" altLang="en-US" sz="2400" kern="0" dirty="0"/>
              <a:t>단위로 모은 데이터들을 쓰기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위 과정을 마지막 데이터까지 반복 수행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2356023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AD696-0E79-98E1-9C21-F70F358B5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91E3B-6935-12C7-09BB-86E1965F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7BCDC20-074D-F146-723E-E17767F06C1D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</a:t>
            </a:r>
            <a:r>
              <a:rPr lang="ko-KR" altLang="en-US" sz="2400" kern="0" dirty="0"/>
              <a:t>유효한 데이터들을 모으기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2237D3-BDC5-183D-2284-C1C08E20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30058"/>
            <a:ext cx="4643968" cy="34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B932-F7A3-F33D-2947-CDE56C2AF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6AE13-927E-05CE-7DEE-B802B584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B45358F-BE5F-2737-55CF-E3F68F10F1DD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</a:t>
            </a:r>
            <a:r>
              <a:rPr lang="ko-KR" altLang="en-US" sz="2400" kern="0" dirty="0"/>
              <a:t>유효한 데이터들을 모으기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ACCDC-447B-B7DB-964C-A577038F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30058"/>
            <a:ext cx="4643968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20102-1637-1CDA-02EC-864CEB41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531FC-3667-5A36-F687-D09531F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06DE774-0C15-1B66-1A84-914CEDE1889B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</a:t>
            </a:r>
            <a:r>
              <a:rPr lang="ko-KR" altLang="en-US" sz="2400" kern="0" dirty="0"/>
              <a:t>유효한 데이터들을 모으기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9740D3-1203-D3D1-1667-26953161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30058"/>
            <a:ext cx="4643967" cy="3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863F-41AC-1F4F-893D-5A17BB80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AA166-B016-8F93-6577-28915C7F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87E335-2B88-6032-4658-A69424A98DCB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 </a:t>
            </a:r>
            <a:r>
              <a:rPr lang="ko-KR" altLang="en-US" sz="2400" kern="0" dirty="0"/>
              <a:t>유효한 데이터들을 모으기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97AFD-BB0E-91E8-10BB-921CA1B4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30058"/>
            <a:ext cx="4643967" cy="3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BA7E-1584-0082-5F04-F7E602BF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2C5A4-FD3B-C807-A59E-5DD39D43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1506F30-29C4-F0B1-F2D6-C59400E1B365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zone </a:t>
            </a:r>
            <a:r>
              <a:rPr lang="ko-KR" altLang="en-US" sz="2400" kern="0" dirty="0"/>
              <a:t>단위로 모은 데이터들을 쓰기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6A28EB-E4A4-60BE-C06B-6C979BB9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73880"/>
            <a:ext cx="4643967" cy="33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25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65002-210B-E1A1-8695-9A79E0DC7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94A4D-9C2B-205D-2339-2264DFC5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BDCEDF7-9A87-F31A-F3D7-77B801D7CD9E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zone </a:t>
            </a:r>
            <a:r>
              <a:rPr lang="ko-KR" altLang="en-US" sz="2400" kern="0" dirty="0"/>
              <a:t>단위로 모은 데이터들을 쓰기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11524-E3E0-5E3E-115C-50343C23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73880"/>
            <a:ext cx="4643966" cy="33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53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C8400-F45E-1A6D-33BD-4BE51DE66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345C7-5235-909F-F80B-F46C7CBB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867DF96-36D4-2D12-1BC1-F9210BFA6BA4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zone </a:t>
            </a:r>
            <a:r>
              <a:rPr lang="ko-KR" altLang="en-US" sz="2400" kern="0" dirty="0"/>
              <a:t>단위로 모은 데이터들을 쓰기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E9435-2F05-A79F-742A-10F2E44E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5" y="2373880"/>
            <a:ext cx="4643966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F7BE-0A03-5CC5-C967-ED591E719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626EA-FF1F-226C-390C-DE43EC9F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273992"/>
            <a:ext cx="8366125" cy="762000"/>
          </a:xfrm>
        </p:spPr>
        <p:txBody>
          <a:bodyPr/>
          <a:lstStyle/>
          <a:p>
            <a:r>
              <a:rPr lang="en-US" altLang="ko-KR"/>
              <a:t>ZNS SSD</a:t>
            </a:r>
            <a:r>
              <a:rPr lang="ko-KR" altLang="en-US"/>
              <a:t> 등장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551B7-45BA-06A8-3E9A-82320609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04" y="3189905"/>
            <a:ext cx="6170392" cy="32687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31CC891-7986-2AAC-A371-8CBC10264C99}"/>
              </a:ext>
            </a:extLst>
          </p:cNvPr>
          <p:cNvSpPr txBox="1">
            <a:spLocks/>
          </p:cNvSpPr>
          <p:nvPr/>
        </p:nvSpPr>
        <p:spPr bwMode="auto">
          <a:xfrm>
            <a:off x="388937" y="1035992"/>
            <a:ext cx="8366125" cy="18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/>
              <a:t>1. </a:t>
            </a:r>
            <a:r>
              <a:rPr lang="ko-KR" altLang="en-US" sz="2400" kern="0"/>
              <a:t>쓰기 증폭 문제</a:t>
            </a:r>
            <a:endParaRPr lang="en-US" altLang="ko-KR" sz="2400" kern="0"/>
          </a:p>
          <a:p>
            <a:pPr marL="0" indent="0"/>
            <a:r>
              <a:rPr lang="en-US" altLang="ko-KR" sz="2400" kern="0"/>
              <a:t>2. </a:t>
            </a:r>
            <a:r>
              <a:rPr lang="ko-KR" altLang="en-US" sz="2400" kern="0"/>
              <a:t>오버프로비저닝</a:t>
            </a:r>
            <a:endParaRPr lang="en-US" altLang="ko-KR" sz="2400" kern="0"/>
          </a:p>
          <a:p>
            <a:pPr marL="0" indent="0"/>
            <a:r>
              <a:rPr lang="en-US" altLang="ko-KR" sz="2400" kern="0"/>
              <a:t>3. FTL </a:t>
            </a:r>
            <a:r>
              <a:rPr lang="ko-KR" altLang="en-US" sz="2400" kern="0"/>
              <a:t>책임 증가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241155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5928-3B64-97BF-00A2-7AA255B6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E2DF8-9762-45B6-4998-E6C9CD7D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6B0A37E-4740-6BC7-2C82-CA88A64D0C5C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zone </a:t>
            </a:r>
            <a:r>
              <a:rPr lang="ko-KR" altLang="en-US" sz="2400" kern="0" dirty="0"/>
              <a:t>단위로 모은 데이터들을 쓰기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E6D89-0EE6-EFAE-3128-3CAE74FF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6" y="2373880"/>
            <a:ext cx="4643964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9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C5AA0-FCE0-E3AC-32D6-A66369D2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70EB5-7F00-8EBD-337F-5C562106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1AFEDC7-B878-F1B9-B20C-518925A887DD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zone </a:t>
            </a:r>
            <a:r>
              <a:rPr lang="ko-KR" altLang="en-US" sz="2400" kern="0" dirty="0"/>
              <a:t>단위로 모은 데이터들을 쓰기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6E027-73A7-F0E5-0742-E5DF6801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6" y="2373880"/>
            <a:ext cx="4643964" cy="33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8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115F8-9B7A-196B-C856-C8B006196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25239-9181-7C09-D3DA-B6DF6F79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0839026-7C95-295E-F473-83A894D2D9A0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 zone </a:t>
            </a:r>
            <a:r>
              <a:rPr lang="ko-KR" altLang="en-US" sz="2400" kern="0" dirty="0"/>
              <a:t>단위로 모은 데이터들을 쓰기 </a:t>
            </a:r>
            <a:r>
              <a:rPr lang="en-US" altLang="ko-KR" sz="2400" kern="0" dirty="0"/>
              <a:t>(continued)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A7E13-5A24-A4D7-2B22-CFAFB4E7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6" y="2373880"/>
            <a:ext cx="4643963" cy="33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52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7242-73B4-200F-85A3-48A8B683E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A3A93-6534-27D6-C52E-40DBDC21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garbage collection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A1F73DD-77ED-244D-CBB5-3C1EA3A27FD0}"/>
              </a:ext>
            </a:extLst>
          </p:cNvPr>
          <p:cNvSpPr txBox="1">
            <a:spLocks/>
          </p:cNvSpPr>
          <p:nvPr/>
        </p:nvSpPr>
        <p:spPr bwMode="auto">
          <a:xfrm>
            <a:off x="396875" y="1278789"/>
            <a:ext cx="836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3. </a:t>
            </a:r>
            <a:r>
              <a:rPr lang="ko-KR" altLang="en-US" sz="2400" kern="0" dirty="0"/>
              <a:t>위 과정을 마지막 데이터까지 반복 수행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4E8B9-C781-6E41-602D-B419673A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0016" y="2373880"/>
            <a:ext cx="4643963" cy="33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9E65-046C-5B7C-A475-BE6560BE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919CA-DF32-FDAC-9FE8-B91731DA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2841977"/>
            <a:ext cx="8366125" cy="762000"/>
          </a:xfrm>
        </p:spPr>
        <p:txBody>
          <a:bodyPr/>
          <a:lstStyle/>
          <a:p>
            <a:pPr algn="ctr"/>
            <a:r>
              <a:rPr lang="en-US" altLang="ko-KR" dirty="0"/>
              <a:t>4.</a:t>
            </a:r>
            <a:r>
              <a:rPr lang="ko-KR" altLang="en-US" dirty="0"/>
              <a:t>과제 결과</a:t>
            </a:r>
          </a:p>
        </p:txBody>
      </p:sp>
    </p:spTree>
    <p:extLst>
      <p:ext uri="{BB962C8B-B14F-4D97-AF65-F5344CB8AC3E}">
        <p14:creationId xmlns:p14="http://schemas.microsoft.com/office/powerpoint/2010/main" val="1647865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BB3E-840D-C7E8-1DF0-890C1D93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018BC-BAE7-BD47-88CF-A346BE04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011F6D9-1AB7-B373-FA45-2509E5D020B4}"/>
              </a:ext>
            </a:extLst>
          </p:cNvPr>
          <p:cNvSpPr txBox="1">
            <a:spLocks/>
          </p:cNvSpPr>
          <p:nvPr/>
        </p:nvSpPr>
        <p:spPr bwMode="auto">
          <a:xfrm>
            <a:off x="396875" y="1427481"/>
            <a:ext cx="8366125" cy="117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1.</a:t>
            </a:r>
            <a:r>
              <a:rPr lang="ko-KR" altLang="en-US" sz="2400" kern="0" dirty="0"/>
              <a:t>순수한 </a:t>
            </a:r>
            <a:r>
              <a:rPr lang="en-US" altLang="ko-KR" sz="2400" kern="0" dirty="0"/>
              <a:t>ZNS SSD</a:t>
            </a:r>
            <a:r>
              <a:rPr lang="ko-KR" altLang="en-US" sz="2400" kern="0" dirty="0"/>
              <a:t>에서 </a:t>
            </a:r>
            <a:r>
              <a:rPr lang="en-US" altLang="ko-KR" sz="2400" kern="0" dirty="0"/>
              <a:t>POSIX </a:t>
            </a:r>
            <a:r>
              <a:rPr lang="ko-KR" altLang="en-US" sz="2400" kern="0" dirty="0"/>
              <a:t>파일 시스템 </a:t>
            </a:r>
            <a:r>
              <a:rPr lang="en-US" altLang="ko-KR" sz="2400" kern="0" dirty="0"/>
              <a:t>API</a:t>
            </a:r>
            <a:r>
              <a:rPr lang="ko-KR" altLang="en-US" sz="2400" kern="0" dirty="0"/>
              <a:t>를 제공하여 사용성을 </a:t>
            </a:r>
            <a:r>
              <a:rPr lang="ko-KR" altLang="en-US" sz="2400" kern="0"/>
              <a:t>높였음</a:t>
            </a:r>
            <a:r>
              <a:rPr lang="en-US" altLang="ko-KR" sz="2400" kern="0"/>
              <a:t>.</a:t>
            </a:r>
            <a:endParaRPr lang="en-US" altLang="ko-KR" sz="2400" kern="0" dirty="0"/>
          </a:p>
        </p:txBody>
      </p:sp>
      <p:pic>
        <p:nvPicPr>
          <p:cNvPr id="17" name="그림 1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8CA4E3-95DC-9625-3BCA-13E30FB8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290"/>
          <a:stretch>
            <a:fillRect/>
          </a:stretch>
        </p:blipFill>
        <p:spPr>
          <a:xfrm>
            <a:off x="396875" y="2749749"/>
            <a:ext cx="3965169" cy="3280662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E542B4-C5DD-D6B8-0602-66D026C1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10"/>
          <a:stretch>
            <a:fillRect/>
          </a:stretch>
        </p:blipFill>
        <p:spPr>
          <a:xfrm>
            <a:off x="4579937" y="2749749"/>
            <a:ext cx="4079367" cy="32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5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A997-5E77-1D4D-8366-C5ED2E8E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9C533-BD7E-C5FD-195C-2FEC09EB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08BF06-407A-CF83-41D0-B68251742ED4}"/>
              </a:ext>
            </a:extLst>
          </p:cNvPr>
          <p:cNvSpPr txBox="1">
            <a:spLocks/>
          </p:cNvSpPr>
          <p:nvPr/>
        </p:nvSpPr>
        <p:spPr bwMode="auto">
          <a:xfrm>
            <a:off x="396875" y="1143000"/>
            <a:ext cx="8366125" cy="19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2.</a:t>
            </a:r>
            <a:r>
              <a:rPr lang="ko-KR" altLang="en-US" sz="2400" kern="0" dirty="0"/>
              <a:t>유효 저장공간을 확보할 수 있도록 효율적인 </a:t>
            </a:r>
            <a:endParaRPr lang="en-US" altLang="ko-KR" sz="2400" kern="0" dirty="0"/>
          </a:p>
          <a:p>
            <a:pPr marL="0" indent="0"/>
            <a:r>
              <a:rPr lang="en-US" altLang="ko-KR" sz="2400" kern="0" dirty="0"/>
              <a:t>garbage collection</a:t>
            </a:r>
            <a:r>
              <a:rPr lang="ko-KR" altLang="en-US" sz="2400" kern="0" dirty="0"/>
              <a:t>을 제공하였음</a:t>
            </a:r>
            <a:endParaRPr lang="en-US" altLang="ko-KR" sz="2400" kern="0" dirty="0"/>
          </a:p>
          <a:p>
            <a:pPr marL="0" indent="0"/>
            <a:endParaRPr lang="en-US" altLang="ko-KR" sz="2400" kern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6EB9-F15D-F34F-3310-0A510BB0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36392"/>
            <a:ext cx="3816096" cy="29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24A718-E076-A291-9EBA-498BD2DF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56" y="3136392"/>
            <a:ext cx="3816098" cy="29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C200D-F3ED-1463-9CE2-927F5FBAD4BE}"/>
              </a:ext>
            </a:extLst>
          </p:cNvPr>
          <p:cNvSpPr txBox="1"/>
          <p:nvPr/>
        </p:nvSpPr>
        <p:spPr>
          <a:xfrm>
            <a:off x="853440" y="2767060"/>
            <a:ext cx="287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Calibri" pitchFamily="34" charset="0"/>
              </a:rPr>
              <a:t>&lt;garbage collection </a:t>
            </a:r>
            <a:r>
              <a:rPr lang="ko-KR" altLang="en-US" sz="1800" b="1" dirty="0">
                <a:latin typeface="Calibri" pitchFamily="34" charset="0"/>
              </a:rPr>
              <a:t>전</a:t>
            </a:r>
            <a:r>
              <a:rPr lang="en-US" altLang="ko-KR" sz="1800" b="1" dirty="0">
                <a:latin typeface="Calibri" pitchFamily="34" charset="0"/>
              </a:rPr>
              <a:t>&gt;</a:t>
            </a:r>
            <a:endParaRPr lang="ko-KR" altLang="en-US" sz="1800" b="1" dirty="0">
              <a:latin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24988-4386-25A4-5C16-B703D2994DC6}"/>
              </a:ext>
            </a:extLst>
          </p:cNvPr>
          <p:cNvSpPr txBox="1"/>
          <p:nvPr/>
        </p:nvSpPr>
        <p:spPr>
          <a:xfrm>
            <a:off x="5127497" y="2767060"/>
            <a:ext cx="287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Calibri" pitchFamily="34" charset="0"/>
              </a:rPr>
              <a:t>&lt;garbage collection </a:t>
            </a:r>
            <a:r>
              <a:rPr lang="ko-KR" altLang="en-US" sz="1800" b="1" dirty="0">
                <a:latin typeface="Calibri" pitchFamily="34" charset="0"/>
              </a:rPr>
              <a:t>후</a:t>
            </a:r>
            <a:r>
              <a:rPr lang="en-US" altLang="ko-KR" sz="1800" b="1" dirty="0">
                <a:latin typeface="Calibri" pitchFamily="34" charset="0"/>
              </a:rPr>
              <a:t>&gt;</a:t>
            </a:r>
            <a:endParaRPr lang="ko-KR" altLang="en-US" sz="1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3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AE4C-B663-184F-F3D4-EBDEA7A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F372E-C50D-2DD8-CB69-E0B9EAF7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한계 및 개선방향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F431605-038D-AF78-7959-A80C57A82996}"/>
              </a:ext>
            </a:extLst>
          </p:cNvPr>
          <p:cNvSpPr txBox="1">
            <a:spLocks/>
          </p:cNvSpPr>
          <p:nvPr/>
        </p:nvSpPr>
        <p:spPr bwMode="auto">
          <a:xfrm>
            <a:off x="396875" y="1513390"/>
            <a:ext cx="8366125" cy="158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/>
              <a:t>1. </a:t>
            </a:r>
            <a:r>
              <a:rPr lang="ko-KR" altLang="en-US" sz="2400" kern="0"/>
              <a:t>쓰기 성능 개선</a:t>
            </a:r>
            <a:br>
              <a:rPr lang="en-US" altLang="ko-KR" sz="2400" kern="0"/>
            </a:br>
            <a:endParaRPr lang="en-US" altLang="ko-KR" sz="2400" kern="0"/>
          </a:p>
          <a:p>
            <a:pPr marL="0" indent="0"/>
            <a:r>
              <a:rPr lang="ko-KR" altLang="en-US" sz="2400" kern="0"/>
              <a:t>새로운 </a:t>
            </a:r>
            <a:r>
              <a:rPr lang="en-US" altLang="ko-KR" sz="2400" kern="0"/>
              <a:t>direct block</a:t>
            </a:r>
            <a:r>
              <a:rPr lang="ko-KR" altLang="en-US" sz="2400" kern="0"/>
              <a:t>이 </a:t>
            </a:r>
            <a:r>
              <a:rPr lang="en-US" altLang="ko-KR" sz="2400" kern="0"/>
              <a:t>‘</a:t>
            </a:r>
            <a:r>
              <a:rPr lang="ko-KR" altLang="en-US" sz="2400" kern="0"/>
              <a:t>생성</a:t>
            </a:r>
            <a:r>
              <a:rPr lang="en-US" altLang="ko-KR" sz="2400" kern="0"/>
              <a:t>’</a:t>
            </a:r>
            <a:r>
              <a:rPr lang="ko-KR" altLang="en-US" sz="2400" kern="0"/>
              <a:t>시에만</a:t>
            </a:r>
            <a:r>
              <a:rPr lang="en-US" altLang="ko-KR" sz="2400" kern="0"/>
              <a:t> </a:t>
            </a:r>
            <a:r>
              <a:rPr lang="ko-KR" altLang="en-US" sz="2400" kern="0"/>
              <a:t>상위 </a:t>
            </a:r>
            <a:r>
              <a:rPr lang="en-US" altLang="ko-KR" sz="2400" kern="0"/>
              <a:t>block</a:t>
            </a:r>
            <a:r>
              <a:rPr lang="ko-KR" altLang="en-US" sz="2400" kern="0"/>
              <a:t>들을 수정함</a:t>
            </a:r>
            <a:r>
              <a:rPr lang="en-US" altLang="ko-KR" sz="2400" kern="0"/>
              <a:t>.</a:t>
            </a:r>
            <a:endParaRPr lang="en-US" altLang="ko-KR" sz="2400" kern="0" dirty="0"/>
          </a:p>
          <a:p>
            <a:pPr marL="0" indent="0"/>
            <a:endParaRPr lang="en-US" altLang="ko-KR" sz="2400" kern="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DBA1C13-97A2-AC67-CFCB-AD69120A2048}"/>
              </a:ext>
            </a:extLst>
          </p:cNvPr>
          <p:cNvSpPr txBox="1">
            <a:spLocks/>
          </p:cNvSpPr>
          <p:nvPr/>
        </p:nvSpPr>
        <p:spPr bwMode="auto">
          <a:xfrm>
            <a:off x="396875" y="3102015"/>
            <a:ext cx="8366125" cy="158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/>
              <a:t>2. </a:t>
            </a:r>
            <a:r>
              <a:rPr lang="ko-KR" altLang="en-US" sz="2400" kern="0"/>
              <a:t>동적으로 </a:t>
            </a:r>
            <a:r>
              <a:rPr lang="en-US" altLang="ko-KR" sz="2400" kern="0"/>
              <a:t>zone</a:t>
            </a:r>
            <a:r>
              <a:rPr lang="ko-KR" altLang="en-US" sz="2400" kern="0"/>
              <a:t> 사용</a:t>
            </a:r>
            <a:br>
              <a:rPr lang="en-US" altLang="ko-KR" sz="2400" kern="0"/>
            </a:br>
            <a:endParaRPr lang="en-US" altLang="ko-KR" sz="2400" kern="0"/>
          </a:p>
          <a:p>
            <a:pPr marL="0" indent="0"/>
            <a:r>
              <a:rPr lang="ko-KR" altLang="en-US" sz="2000" kern="0"/>
              <a:t>현재 정적으로 </a:t>
            </a:r>
            <a:r>
              <a:rPr lang="en-US" altLang="ko-KR" sz="2000" kern="0"/>
              <a:t>zone</a:t>
            </a:r>
            <a:r>
              <a:rPr lang="ko-KR" altLang="en-US" sz="2000" kern="0"/>
              <a:t>을 사용하며 </a:t>
            </a:r>
            <a:r>
              <a:rPr lang="en-US" altLang="ko-KR" sz="2000" kern="0"/>
              <a:t>zone 1</a:t>
            </a:r>
            <a:r>
              <a:rPr lang="ko-KR" altLang="en-US" sz="2000" kern="0"/>
              <a:t>번에 부하가 집중됨</a:t>
            </a:r>
            <a:r>
              <a:rPr lang="en-US" altLang="ko-KR" sz="2000" kern="0"/>
              <a:t>.</a:t>
            </a:r>
          </a:p>
          <a:p>
            <a:pPr marL="0" indent="0"/>
            <a:r>
              <a:rPr lang="en-US" altLang="ko-KR" sz="2000" kern="0"/>
              <a:t>Wear leveling </a:t>
            </a:r>
            <a:r>
              <a:rPr lang="ko-KR" altLang="en-US" sz="2000" kern="0"/>
              <a:t>개선을 위해서 동적으로 </a:t>
            </a:r>
            <a:r>
              <a:rPr lang="en-US" altLang="ko-KR" sz="2000" kern="0"/>
              <a:t>zone</a:t>
            </a:r>
            <a:r>
              <a:rPr lang="ko-KR" altLang="en-US" sz="2000" kern="0"/>
              <a:t>을 사용하도록 수정</a:t>
            </a:r>
            <a:endParaRPr lang="en-US" altLang="ko-KR" sz="2000" kern="0" dirty="0"/>
          </a:p>
        </p:txBody>
      </p:sp>
    </p:spTree>
    <p:extLst>
      <p:ext uri="{BB962C8B-B14F-4D97-AF65-F5344CB8AC3E}">
        <p14:creationId xmlns:p14="http://schemas.microsoft.com/office/powerpoint/2010/main" val="425679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01B59-DE44-306C-A46E-1DFDBF44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348E2-9811-160D-E7E0-4B3939F3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ko-KR"/>
              <a:t>ZNS(Zoned</a:t>
            </a:r>
            <a:r>
              <a:rPr lang="ko-KR" altLang="en-US"/>
              <a:t> </a:t>
            </a:r>
            <a:r>
              <a:rPr lang="en-US" altLang="ko-KR"/>
              <a:t>Name</a:t>
            </a:r>
            <a:r>
              <a:rPr lang="ko-KR" altLang="en-US"/>
              <a:t> </a:t>
            </a:r>
            <a:r>
              <a:rPr lang="en-US" altLang="ko-KR"/>
              <a:t>Space) SSD</a:t>
            </a:r>
            <a:r>
              <a:rPr lang="ko-KR" altLang="en-US"/>
              <a:t>의 특징</a:t>
            </a:r>
            <a:endParaRPr lang="en-US" altLang="ko-KR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C7F1E0B-F047-3F62-694D-556621C29A41}"/>
              </a:ext>
            </a:extLst>
          </p:cNvPr>
          <p:cNvSpPr txBox="1">
            <a:spLocks/>
          </p:cNvSpPr>
          <p:nvPr/>
        </p:nvSpPr>
        <p:spPr bwMode="auto">
          <a:xfrm>
            <a:off x="396875" y="1143000"/>
            <a:ext cx="8366125" cy="241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400" kern="0" dirty="0"/>
              <a:t>n</a:t>
            </a:r>
            <a:r>
              <a:rPr lang="ko-KR" altLang="en-US" sz="2400" kern="0" dirty="0"/>
              <a:t>개의 </a:t>
            </a:r>
            <a:r>
              <a:rPr lang="en-US" altLang="ko-KR" sz="2400" kern="0" dirty="0"/>
              <a:t>zone</a:t>
            </a:r>
            <a:r>
              <a:rPr lang="ko-KR" altLang="en-US" sz="2400" kern="0" dirty="0"/>
              <a:t> 영역으로 나뉘어짐 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en-US" altLang="ko-KR" sz="2400" kern="0" dirty="0"/>
              <a:t>zone </a:t>
            </a:r>
            <a:r>
              <a:rPr lang="ko-KR" altLang="en-US" sz="2400" kern="0" dirty="0"/>
              <a:t>내에서 순차적 쓰기만이 가능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en-US" altLang="ko-KR" sz="2400" kern="0" dirty="0"/>
              <a:t>zone</a:t>
            </a:r>
            <a:r>
              <a:rPr lang="ko-KR" altLang="en-US" sz="2400" kern="0" dirty="0"/>
              <a:t> 단위로만 지우기</a:t>
            </a:r>
            <a:r>
              <a:rPr lang="en-US" altLang="ko-KR" sz="2400" kern="0" dirty="0"/>
              <a:t> </a:t>
            </a:r>
            <a:r>
              <a:rPr lang="ko-KR" altLang="en-US" sz="2400" kern="0" dirty="0"/>
              <a:t>가능</a:t>
            </a:r>
            <a:endParaRPr lang="en-US" altLang="ko-KR" sz="2400" kern="0" dirty="0"/>
          </a:p>
          <a:p>
            <a:pPr marL="457200" indent="-457200">
              <a:buAutoNum type="arabicPeriod"/>
            </a:pPr>
            <a:r>
              <a:rPr lang="ko-KR" altLang="en-US" sz="2400" kern="0" dirty="0"/>
              <a:t>호스트가 직접 연산 대상의 </a:t>
            </a:r>
            <a:r>
              <a:rPr lang="en-US" altLang="ko-KR" sz="2400" kern="0" dirty="0"/>
              <a:t>zone</a:t>
            </a:r>
            <a:r>
              <a:rPr lang="ko-KR" altLang="en-US" sz="2400" kern="0" dirty="0"/>
              <a:t>을 지정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89AC33-A4E4-93B3-9427-6EEB62B5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2" y="3205019"/>
            <a:ext cx="6573795" cy="33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C2EB6-DF87-7AC8-CD34-332A6F15B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07D73-91E8-CB9D-66B8-75C13823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ZNS SSD</a:t>
            </a:r>
            <a:r>
              <a:rPr lang="ko-KR" altLang="en-US" dirty="0"/>
              <a:t>를 위한 기존 파일시스템의</a:t>
            </a:r>
            <a:r>
              <a:rPr lang="en-US" altLang="ko-KR" dirty="0"/>
              <a:t> </a:t>
            </a:r>
            <a:r>
              <a:rPr lang="ko-KR" altLang="en-US" dirty="0"/>
              <a:t>한계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EB2D13D-3739-DD05-0397-1172B5B2D337}"/>
              </a:ext>
            </a:extLst>
          </p:cNvPr>
          <p:cNvSpPr txBox="1">
            <a:spLocks/>
          </p:cNvSpPr>
          <p:nvPr/>
        </p:nvSpPr>
        <p:spPr bwMode="auto">
          <a:xfrm>
            <a:off x="396875" y="1295874"/>
            <a:ext cx="8366125" cy="135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f2fs : </a:t>
            </a:r>
            <a:r>
              <a:rPr lang="ko-KR" altLang="en-US" sz="2400" kern="0" dirty="0"/>
              <a:t>체크포인트 영역을 쓰기 위한 랜덤 쓰기 구역이 필요</a:t>
            </a:r>
            <a:endParaRPr lang="en-US" altLang="ko-KR" sz="2400" kern="0" dirty="0"/>
          </a:p>
          <a:p>
            <a:pPr marL="0" indent="0"/>
            <a:r>
              <a:rPr lang="en-US" altLang="ko-KR" sz="2400" kern="0" dirty="0"/>
              <a:t>-&gt; </a:t>
            </a:r>
            <a:r>
              <a:rPr lang="ko-KR" altLang="en-US" sz="2400" kern="0" dirty="0"/>
              <a:t>순수한 </a:t>
            </a:r>
            <a:r>
              <a:rPr lang="en-US" altLang="ko-KR" sz="2400" kern="0" dirty="0"/>
              <a:t>ZNS SSD</a:t>
            </a:r>
            <a:r>
              <a:rPr lang="ko-KR" altLang="en-US" sz="2400" kern="0" dirty="0"/>
              <a:t>에서 구동 불가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9BB9F4-11C3-92DD-AD37-501A7EC4A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24" y="4767874"/>
            <a:ext cx="3871950" cy="177992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117D075-A7EB-1DC0-69F8-E79A189B4341}"/>
              </a:ext>
            </a:extLst>
          </p:cNvPr>
          <p:cNvSpPr txBox="1">
            <a:spLocks/>
          </p:cNvSpPr>
          <p:nvPr/>
        </p:nvSpPr>
        <p:spPr bwMode="auto">
          <a:xfrm>
            <a:off x="396875" y="3526791"/>
            <a:ext cx="8461375" cy="135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 err="1"/>
              <a:t>zonefs</a:t>
            </a:r>
            <a:r>
              <a:rPr lang="en-US" altLang="ko-KR" sz="2400" kern="0" dirty="0"/>
              <a:t> : </a:t>
            </a:r>
            <a:r>
              <a:rPr lang="ko-KR" altLang="en-US" sz="2400" kern="0" dirty="0"/>
              <a:t>단순하게 존 </a:t>
            </a:r>
            <a:r>
              <a:rPr lang="en-US" altLang="ko-KR" sz="2400" kern="0" dirty="0"/>
              <a:t>1</a:t>
            </a:r>
            <a:r>
              <a:rPr lang="ko-KR" altLang="en-US" sz="2400" kern="0" dirty="0"/>
              <a:t>개와 파일 </a:t>
            </a:r>
            <a:r>
              <a:rPr lang="en-US" altLang="ko-KR" sz="2400" kern="0" dirty="0"/>
              <a:t>1</a:t>
            </a:r>
            <a:r>
              <a:rPr lang="ko-KR" altLang="en-US" sz="2400" kern="0" dirty="0"/>
              <a:t>개를 대응시킨 파일시스템</a:t>
            </a:r>
            <a:endParaRPr lang="en-US" altLang="ko-KR" sz="2400" kern="0" dirty="0"/>
          </a:p>
          <a:p>
            <a:pPr marL="0" indent="0"/>
            <a:r>
              <a:rPr lang="en-US" altLang="ko-KR" sz="2400" kern="0" dirty="0"/>
              <a:t>-&gt; POSIX </a:t>
            </a:r>
            <a:r>
              <a:rPr lang="ko-KR" altLang="en-US" sz="2400" kern="0" dirty="0"/>
              <a:t>파일 시스템 기능 </a:t>
            </a:r>
            <a:r>
              <a:rPr lang="ko-KR" altLang="en-US" sz="2400" kern="0" dirty="0" err="1"/>
              <a:t>미제공</a:t>
            </a:r>
            <a:endParaRPr lang="en-US" altLang="ko-KR" sz="24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DA5A39-059D-759D-8306-1280E797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30" y="2631461"/>
            <a:ext cx="5731139" cy="10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B440-EEC5-C390-76D4-346A11DA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28DA7-9379-A611-44BF-E047F6A2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283174"/>
            <a:ext cx="8366125" cy="762000"/>
          </a:xfrm>
        </p:spPr>
        <p:txBody>
          <a:bodyPr/>
          <a:lstStyle/>
          <a:p>
            <a:r>
              <a:rPr lang="ko-KR" altLang="en-US"/>
              <a:t>과제 목표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679F247-A9DD-C2A3-0D01-6B6A8C3CAEDC}"/>
              </a:ext>
            </a:extLst>
          </p:cNvPr>
          <p:cNvSpPr txBox="1">
            <a:spLocks/>
          </p:cNvSpPr>
          <p:nvPr/>
        </p:nvSpPr>
        <p:spPr bwMode="auto">
          <a:xfrm>
            <a:off x="396875" y="1143001"/>
            <a:ext cx="8366125" cy="1901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/>
              <a:t>1. </a:t>
            </a:r>
            <a:r>
              <a:rPr lang="ko-KR" altLang="en-US" sz="2400" kern="0"/>
              <a:t>순수 </a:t>
            </a:r>
            <a:r>
              <a:rPr lang="en-US" altLang="ko-KR" sz="2400" kern="0"/>
              <a:t>ZNS SSD </a:t>
            </a:r>
            <a:r>
              <a:rPr lang="ko-KR" altLang="en-US" sz="2400" kern="0"/>
              <a:t>장치를 지원하는 </a:t>
            </a:r>
            <a:r>
              <a:rPr lang="en-US" altLang="ko-KR" sz="2400" kern="0"/>
              <a:t>POSIX</a:t>
            </a:r>
            <a:r>
              <a:rPr lang="ko-KR" altLang="en-US" sz="2400" kern="0"/>
              <a:t> 파일시스템 개발</a:t>
            </a:r>
            <a:endParaRPr lang="en-US" altLang="ko-KR" sz="2400" kern="0"/>
          </a:p>
          <a:p>
            <a:pPr marL="0" indent="0"/>
            <a:r>
              <a:rPr lang="en-US" altLang="ko-KR" sz="2400" kern="0"/>
              <a:t>2. garbage collection </a:t>
            </a:r>
            <a:r>
              <a:rPr lang="ko-KR" altLang="en-US" sz="2400" kern="0"/>
              <a:t>지원</a:t>
            </a:r>
            <a:endParaRPr lang="en-US" altLang="ko-KR" sz="2400" kern="0" dirty="0"/>
          </a:p>
        </p:txBody>
      </p:sp>
    </p:spTree>
    <p:extLst>
      <p:ext uri="{BB962C8B-B14F-4D97-AF65-F5344CB8AC3E}">
        <p14:creationId xmlns:p14="http://schemas.microsoft.com/office/powerpoint/2010/main" val="382547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6092-38AC-E73D-4E1E-0CE9518F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CA574-DCB1-1123-B71C-9A4FF5F2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과제의 파일시스템</a:t>
            </a:r>
            <a:r>
              <a:rPr lang="en-US" altLang="ko-KR" dirty="0"/>
              <a:t>(</a:t>
            </a:r>
            <a:r>
              <a:rPr lang="en-US" altLang="ko-KR" dirty="0" err="1"/>
              <a:t>hodo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system)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A2DE871-28EE-3C80-B467-1B1704487437}"/>
              </a:ext>
            </a:extLst>
          </p:cNvPr>
          <p:cNvSpPr txBox="1">
            <a:spLocks/>
          </p:cNvSpPr>
          <p:nvPr/>
        </p:nvSpPr>
        <p:spPr bwMode="auto">
          <a:xfrm>
            <a:off x="396875" y="1414462"/>
            <a:ext cx="83661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-</a:t>
            </a:r>
            <a:r>
              <a:rPr lang="ko-KR" altLang="en-US" sz="2400" kern="0" dirty="0"/>
              <a:t>순차 쓰기 제약을 고려한 로그 구조 파일 </a:t>
            </a:r>
            <a:r>
              <a:rPr lang="ko-KR" altLang="en-US" sz="2400" kern="0"/>
              <a:t>시스템으로 설계</a:t>
            </a:r>
            <a:endParaRPr lang="en-US" altLang="ko-KR" sz="2400" kern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2D9A23B-DC0E-468D-E15E-1C4069B98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27629"/>
              </p:ext>
            </p:extLst>
          </p:nvPr>
        </p:nvGraphicFramePr>
        <p:xfrm>
          <a:off x="2182243" y="3265079"/>
          <a:ext cx="4779514" cy="195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625">
                  <a:extLst>
                    <a:ext uri="{9D8B030D-6E8A-4147-A177-3AD203B41FA5}">
                      <a16:colId xmlns:a16="http://schemas.microsoft.com/office/drawing/2014/main" val="3843753018"/>
                    </a:ext>
                  </a:extLst>
                </a:gridCol>
                <a:gridCol w="778628">
                  <a:extLst>
                    <a:ext uri="{9D8B030D-6E8A-4147-A177-3AD203B41FA5}">
                      <a16:colId xmlns:a16="http://schemas.microsoft.com/office/drawing/2014/main" val="3065666831"/>
                    </a:ext>
                  </a:extLst>
                </a:gridCol>
                <a:gridCol w="778628">
                  <a:extLst>
                    <a:ext uri="{9D8B030D-6E8A-4147-A177-3AD203B41FA5}">
                      <a16:colId xmlns:a16="http://schemas.microsoft.com/office/drawing/2014/main" val="335997008"/>
                    </a:ext>
                  </a:extLst>
                </a:gridCol>
                <a:gridCol w="778625">
                  <a:extLst>
                    <a:ext uri="{9D8B030D-6E8A-4147-A177-3AD203B41FA5}">
                      <a16:colId xmlns:a16="http://schemas.microsoft.com/office/drawing/2014/main" val="2753835330"/>
                    </a:ext>
                  </a:extLst>
                </a:gridCol>
                <a:gridCol w="835085">
                  <a:extLst>
                    <a:ext uri="{9D8B030D-6E8A-4147-A177-3AD203B41FA5}">
                      <a16:colId xmlns:a16="http://schemas.microsoft.com/office/drawing/2014/main" val="846811377"/>
                    </a:ext>
                  </a:extLst>
                </a:gridCol>
                <a:gridCol w="829923">
                  <a:extLst>
                    <a:ext uri="{9D8B030D-6E8A-4147-A177-3AD203B41FA5}">
                      <a16:colId xmlns:a16="http://schemas.microsoft.com/office/drawing/2014/main" val="2363711219"/>
                    </a:ext>
                  </a:extLst>
                </a:gridCol>
              </a:tblGrid>
              <a:tr h="39132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on-disk mapping info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2996"/>
                  </a:ext>
                </a:extLst>
              </a:tr>
              <a:tr h="39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Inode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Data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Inode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Data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Inode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Data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112177"/>
                  </a:ext>
                </a:extLst>
              </a:tr>
              <a:tr h="39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Data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Inode 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  <a:cs typeface="Calibri" panose="020F0502020204030204" pitchFamily="34" charset="0"/>
                        </a:rPr>
                        <a:t>Data</a:t>
                      </a:r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1454"/>
                  </a:ext>
                </a:extLst>
              </a:tr>
              <a:tr h="391324"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428315"/>
                  </a:ext>
                </a:extLst>
              </a:tr>
              <a:tr h="39132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08841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FD1A9EA-4328-FD41-EC9B-744A0E675147}"/>
              </a:ext>
            </a:extLst>
          </p:cNvPr>
          <p:cNvSpPr txBox="1"/>
          <p:nvPr/>
        </p:nvSpPr>
        <p:spPr>
          <a:xfrm>
            <a:off x="1474285" y="3245415"/>
            <a:ext cx="77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Calibri" pitchFamily="34" charset="0"/>
              </a:rPr>
              <a:t>zone0</a:t>
            </a:r>
            <a:endParaRPr lang="ko-KR" altLang="en-US" sz="1800">
              <a:latin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E54F3-2AF6-4BF0-6CC2-64990145B924}"/>
              </a:ext>
            </a:extLst>
          </p:cNvPr>
          <p:cNvSpPr txBox="1"/>
          <p:nvPr/>
        </p:nvSpPr>
        <p:spPr>
          <a:xfrm>
            <a:off x="1474286" y="3634411"/>
            <a:ext cx="77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Calibri" pitchFamily="34" charset="0"/>
              </a:rPr>
              <a:t>zone1</a:t>
            </a:r>
            <a:endParaRPr lang="ko-KR" altLang="en-US" sz="180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5783C-5B2E-15D1-DAF5-52CAAE205612}"/>
              </a:ext>
            </a:extLst>
          </p:cNvPr>
          <p:cNvSpPr txBox="1"/>
          <p:nvPr/>
        </p:nvSpPr>
        <p:spPr>
          <a:xfrm>
            <a:off x="1474284" y="4023407"/>
            <a:ext cx="77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Calibri" pitchFamily="34" charset="0"/>
              </a:rPr>
              <a:t>zone2</a:t>
            </a:r>
            <a:endParaRPr lang="ko-KR" altLang="en-US" sz="1800">
              <a:latin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81CBF-BFEC-89D3-4AF6-B19BC1D74A76}"/>
              </a:ext>
            </a:extLst>
          </p:cNvPr>
          <p:cNvSpPr txBox="1"/>
          <p:nvPr/>
        </p:nvSpPr>
        <p:spPr>
          <a:xfrm>
            <a:off x="1474283" y="4412403"/>
            <a:ext cx="77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Calibri" pitchFamily="34" charset="0"/>
              </a:rPr>
              <a:t>zone3</a:t>
            </a:r>
            <a:endParaRPr lang="ko-KR" altLang="en-US" sz="1800">
              <a:latin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E66A07-79FE-6687-49CB-BCF282F0EEF9}"/>
              </a:ext>
            </a:extLst>
          </p:cNvPr>
          <p:cNvSpPr txBox="1"/>
          <p:nvPr/>
        </p:nvSpPr>
        <p:spPr>
          <a:xfrm>
            <a:off x="1474283" y="4801399"/>
            <a:ext cx="77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Calibri" pitchFamily="34" charset="0"/>
              </a:rPr>
              <a:t>…</a:t>
            </a:r>
            <a:endParaRPr lang="ko-KR" altLang="en-US" sz="1800">
              <a:latin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EEA678-0A78-5CC4-CEFF-4A6A6B6485BC}"/>
              </a:ext>
            </a:extLst>
          </p:cNvPr>
          <p:cNvSpPr txBox="1"/>
          <p:nvPr/>
        </p:nvSpPr>
        <p:spPr>
          <a:xfrm>
            <a:off x="4091275" y="4786159"/>
            <a:ext cx="88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Calibri" pitchFamily="34" charset="0"/>
              </a:rPr>
              <a:t>…</a:t>
            </a:r>
            <a:endParaRPr lang="ko-KR" altLang="en-US" sz="18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2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0447-ACBF-C09C-CB6B-5504011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F7E90-ED75-1007-0A10-C195275A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과제의 파일시스템</a:t>
            </a:r>
            <a:r>
              <a:rPr lang="en-US" altLang="ko-KR" dirty="0"/>
              <a:t>(</a:t>
            </a:r>
            <a:r>
              <a:rPr lang="en-US" altLang="ko-KR" dirty="0" err="1"/>
              <a:t>hodo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system)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E37D1FE-E42A-B61C-A0EC-4BCB48ECEA2D}"/>
              </a:ext>
            </a:extLst>
          </p:cNvPr>
          <p:cNvSpPr txBox="1">
            <a:spLocks/>
          </p:cNvSpPr>
          <p:nvPr/>
        </p:nvSpPr>
        <p:spPr bwMode="auto">
          <a:xfrm>
            <a:off x="388937" y="1392587"/>
            <a:ext cx="8366125" cy="21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lang="en-US" altLang="ko-KR" sz="2400" kern="0" dirty="0"/>
              <a:t>-</a:t>
            </a:r>
            <a:r>
              <a:rPr lang="ko-KR" altLang="en-US" sz="2400" kern="0" dirty="0"/>
              <a:t>리눅스에 탑재된 </a:t>
            </a:r>
            <a:r>
              <a:rPr lang="en-US" altLang="ko-KR" sz="2400" kern="0" dirty="0" err="1"/>
              <a:t>zonefs</a:t>
            </a:r>
            <a:r>
              <a:rPr lang="ko-KR" altLang="en-US" sz="2400" kern="0" dirty="0"/>
              <a:t> 파일 시스템 모듈을 확장하여 구현</a:t>
            </a:r>
            <a:endParaRPr lang="en-US" altLang="ko-KR" sz="2400" kern="0" dirty="0"/>
          </a:p>
          <a:p>
            <a:pPr marL="0" indent="0"/>
            <a:endParaRPr lang="en-US" altLang="ko-KR" sz="2400" kern="0" dirty="0"/>
          </a:p>
          <a:p>
            <a:pPr marL="0" indent="0"/>
            <a:r>
              <a:rPr lang="en-US" altLang="ko-KR" sz="2400" kern="0" dirty="0"/>
              <a:t>-</a:t>
            </a:r>
            <a:r>
              <a:rPr lang="ko-KR" altLang="en-US" sz="2400" kern="0" dirty="0"/>
              <a:t>어플리케이션이 </a:t>
            </a:r>
            <a:r>
              <a:rPr lang="en-US" altLang="ko-KR" sz="2400" kern="0" dirty="0"/>
              <a:t>POSIX </a:t>
            </a:r>
            <a:r>
              <a:rPr lang="ko-KR" altLang="en-US" sz="2400" kern="0" dirty="0"/>
              <a:t>파일 시스템 명령을 호출하면</a:t>
            </a:r>
            <a:r>
              <a:rPr lang="en-US" altLang="ko-KR" sz="2400" kern="0" dirty="0"/>
              <a:t>,</a:t>
            </a:r>
          </a:p>
          <a:p>
            <a:pPr marL="0" indent="0"/>
            <a:r>
              <a:rPr lang="en-US" altLang="ko-KR" sz="2400" kern="0" dirty="0"/>
              <a:t>VFS</a:t>
            </a:r>
            <a:r>
              <a:rPr lang="ko-KR" altLang="en-US" sz="2400" kern="0" dirty="0"/>
              <a:t>가 이를 해석하여 본 파일 시스템의 기능 함수를 호출함</a:t>
            </a:r>
            <a:endParaRPr lang="en-US" altLang="ko-KR" sz="2400" kern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E6CE8F-E6CD-5EE6-38F7-0CFDDDEA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39" y="3747262"/>
            <a:ext cx="4002722" cy="28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2739"/>
      </p:ext>
    </p:extLst>
  </p:cSld>
  <p:clrMapOvr>
    <a:masterClrMapping/>
  </p:clrMapOvr>
</p:sld>
</file>

<file path=ppt/theme/theme1.xml><?xml version="1.0" encoding="utf-8"?>
<a:theme xmlns:a="http://schemas.openxmlformats.org/drawingml/2006/main" name="Pnuo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nuoslab" id="{4178345B-CD49-46A8-A345-57D961F7CE5E}" vid="{DCD5EC01-3CB9-47B4-A530-B08E815346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[부산대] 운영체제 연구실 양식</Template>
  <TotalTime>1203</TotalTime>
  <Words>812</Words>
  <Application>Microsoft Office PowerPoint</Application>
  <PresentationFormat>화면 슬라이드 쇼(4:3)</PresentationFormat>
  <Paragraphs>160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Gill Sans</vt:lpstr>
      <vt:lpstr>맑은 고딕</vt:lpstr>
      <vt:lpstr>Arial</vt:lpstr>
      <vt:lpstr>Arial Narrow</vt:lpstr>
      <vt:lpstr>Calibri</vt:lpstr>
      <vt:lpstr>Tahoma</vt:lpstr>
      <vt:lpstr>Times New Roman</vt:lpstr>
      <vt:lpstr>Wingdings</vt:lpstr>
      <vt:lpstr>Pnuoslab</vt:lpstr>
      <vt:lpstr>ZNS SSD를 지원하는  POSIX 파일 시스템 개발</vt:lpstr>
      <vt:lpstr>목차</vt:lpstr>
      <vt:lpstr>1.과제 개요</vt:lpstr>
      <vt:lpstr>ZNS SSD 등장 배경</vt:lpstr>
      <vt:lpstr>ZNS(Zoned Name Space) SSD의 특징</vt:lpstr>
      <vt:lpstr>ZNS SSD를 위한 기존 파일시스템의 한계</vt:lpstr>
      <vt:lpstr>과제 목표</vt:lpstr>
      <vt:lpstr>본 과제의 파일시스템(hodo file system)</vt:lpstr>
      <vt:lpstr>본 과제의 파일시스템(hodo file system)</vt:lpstr>
      <vt:lpstr>2.시스템 설계</vt:lpstr>
      <vt:lpstr>mapping table</vt:lpstr>
      <vt:lpstr>쓰기 포인터</vt:lpstr>
      <vt:lpstr>데이터 블록</vt:lpstr>
      <vt:lpstr>아이노드</vt:lpstr>
      <vt:lpstr>3.시스템 구현</vt:lpstr>
      <vt:lpstr>초기 상태</vt:lpstr>
      <vt:lpstr>초기 상태</vt:lpstr>
      <vt:lpstr>초기 상태</vt:lpstr>
      <vt:lpstr>파일 생성</vt:lpstr>
      <vt:lpstr>파일 생성</vt:lpstr>
      <vt:lpstr>파일 생성</vt:lpstr>
      <vt:lpstr>파일 생성</vt:lpstr>
      <vt:lpstr>파일 쓰기</vt:lpstr>
      <vt:lpstr>파일 쓰기</vt:lpstr>
      <vt:lpstr>파일 쓰기</vt:lpstr>
      <vt:lpstr>파일 쓰기</vt:lpstr>
      <vt:lpstr>파일 읽기</vt:lpstr>
      <vt:lpstr>파일 읽기</vt:lpstr>
      <vt:lpstr>파일 읽기</vt:lpstr>
      <vt:lpstr>파일 읽기</vt:lpstr>
      <vt:lpstr>파일 읽기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garbage collection</vt:lpstr>
      <vt:lpstr>4.과제 결과</vt:lpstr>
      <vt:lpstr>성과</vt:lpstr>
      <vt:lpstr>성과</vt:lpstr>
      <vt:lpstr>한계 및 개선방향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한창수</dc:creator>
  <cp:lastModifiedBy>minjun kim</cp:lastModifiedBy>
  <cp:revision>202</cp:revision>
  <dcterms:created xsi:type="dcterms:W3CDTF">2025-07-07T02:44:45Z</dcterms:created>
  <dcterms:modified xsi:type="dcterms:W3CDTF">2025-09-26T07:40:55Z</dcterms:modified>
</cp:coreProperties>
</file>